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0233600" cy="40233600"/>
  <p:notesSz cx="7004050" cy="9290050"/>
  <p:defaultTextStyle>
    <a:defPPr>
      <a:defRPr lang="en-US"/>
    </a:defPPr>
    <a:lvl1pPr marL="0" algn="l" defTabSz="40230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11534" algn="l" defTabSz="40230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23067" algn="l" defTabSz="40230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034601" algn="l" defTabSz="40230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046135" algn="l" defTabSz="40230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057668" algn="l" defTabSz="40230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069202" algn="l" defTabSz="40230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080736" algn="l" defTabSz="40230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092270" algn="l" defTabSz="4023067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2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73F"/>
    <a:srgbClr val="388E3A"/>
    <a:srgbClr val="9CBACC"/>
    <a:srgbClr val="BEE1F6"/>
    <a:srgbClr val="84BCE1"/>
    <a:srgbClr val="D6D6D6"/>
    <a:srgbClr val="0A236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4" autoAdjust="0"/>
    <p:restoredTop sz="94629" autoAdjust="0"/>
  </p:normalViewPr>
  <p:slideViewPr>
    <p:cSldViewPr>
      <p:cViewPr varScale="1">
        <p:scale>
          <a:sx n="20" d="100"/>
          <a:sy n="20" d="100"/>
        </p:scale>
        <p:origin x="2880" y="102"/>
      </p:cViewPr>
      <p:guideLst>
        <p:guide orient="horz" pos="12672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9502080" y="0"/>
            <a:ext cx="731520" cy="402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731520" cy="402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40233600" cy="502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35204400"/>
            <a:ext cx="40233600" cy="502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endParaRPr lang="en-US" dirty="0"/>
          </a:p>
        </p:txBody>
      </p:sp>
      <p:sp>
        <p:nvSpPr>
          <p:cNvPr id="19" name="Instructions"/>
          <p:cNvSpPr/>
          <p:nvPr userDrawn="1"/>
        </p:nvSpPr>
        <p:spPr>
          <a:xfrm>
            <a:off x="-12573000" y="0"/>
            <a:ext cx="11734800" cy="402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535" tIns="209535" rIns="209535" bIns="209535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2200"/>
              </a:spcAft>
            </a:pPr>
            <a:r>
              <a:rPr lang="en-US"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88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200"/>
              </a:spcAft>
            </a:pP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44” high by 44” wide. It can be used to print any poster with a 1:1 aspect ratio.</a:t>
            </a:r>
          </a:p>
          <a:p>
            <a:pPr lvl="0">
              <a:spcBef>
                <a:spcPts val="0"/>
              </a:spcBef>
              <a:spcAft>
                <a:spcPts val="2200"/>
              </a:spcAft>
            </a:pPr>
            <a:r>
              <a:rPr lang="en-US"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  <a:endParaRPr sz="8800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200"/>
              </a:spcAft>
            </a:pP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sz="600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 this 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60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60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2200"/>
              </a:spcAft>
            </a:pPr>
            <a:r>
              <a:rPr lang="en-US"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88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88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2200"/>
              </a:spcAft>
            </a:pP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6000" b="1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6000" b="1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6000" baseline="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2200"/>
              </a:spcAft>
            </a:pP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2200"/>
              </a:spcAft>
            </a:pPr>
            <a:r>
              <a:rPr lang="en-US" sz="60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2200"/>
              </a:spcAft>
            </a:pPr>
            <a:r>
              <a:rPr lang="en-US" sz="44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en-US" sz="44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4400" dirty="0" smtClean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1071800" y="0"/>
            <a:ext cx="11734800" cy="40233600"/>
            <a:chOff x="33832800" y="0"/>
            <a:chExt cx="12801600" cy="43891200"/>
          </a:xfrm>
        </p:grpSpPr>
        <p:sp>
          <p:nvSpPr>
            <p:cNvPr id="21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2200"/>
                </a:spcAft>
              </a:pPr>
              <a:r>
                <a:rPr lang="en-US" sz="88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88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88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8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r>
                <a:rPr lang="en-US" sz="60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6000" b="1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6000" b="1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r>
                <a:rPr lang="en-US" sz="88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r>
                <a:rPr lang="en-US" sz="60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2200"/>
                </a:spcAft>
              </a:pP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6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6000" baseline="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/>
              </a:r>
              <a:br>
                <a:rPr lang="en-US" sz="44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44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9260274"/>
              <a:ext cx="11904515" cy="10246926"/>
            </a:xfrm>
            <a:prstGeom prst="rect">
              <a:avLst/>
            </a:prstGeom>
          </p:spPr>
        </p:pic>
      </p:grpSp>
      <p:pic>
        <p:nvPicPr>
          <p:cNvPr id="6" name="Picture 16" descr="PosterTemplateCopyrigh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2" y="39814501"/>
            <a:ext cx="3210312" cy="2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611209"/>
            <a:ext cx="36210240" cy="6705600"/>
          </a:xfrm>
          <a:prstGeom prst="rect">
            <a:avLst/>
          </a:prstGeom>
        </p:spPr>
        <p:txBody>
          <a:bodyPr vert="horz" lIns="402307" tIns="201153" rIns="402307" bIns="20115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9387843"/>
            <a:ext cx="36210240" cy="26552316"/>
          </a:xfrm>
          <a:prstGeom prst="rect">
            <a:avLst/>
          </a:prstGeom>
        </p:spPr>
        <p:txBody>
          <a:bodyPr vert="horz" lIns="402307" tIns="201153" rIns="402307" bIns="20115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7290589"/>
            <a:ext cx="9387840" cy="2142067"/>
          </a:xfrm>
          <a:prstGeom prst="rect">
            <a:avLst/>
          </a:prstGeom>
        </p:spPr>
        <p:txBody>
          <a:bodyPr vert="horz" lIns="402307" tIns="201153" rIns="402307" bIns="201153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37290589"/>
            <a:ext cx="12740640" cy="2142067"/>
          </a:xfrm>
          <a:prstGeom prst="rect">
            <a:avLst/>
          </a:prstGeom>
        </p:spPr>
        <p:txBody>
          <a:bodyPr vert="horz" lIns="402307" tIns="201153" rIns="402307" bIns="201153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37290589"/>
            <a:ext cx="9387840" cy="2142067"/>
          </a:xfrm>
          <a:prstGeom prst="rect">
            <a:avLst/>
          </a:prstGeom>
        </p:spPr>
        <p:txBody>
          <a:bodyPr vert="horz" lIns="402307" tIns="201153" rIns="402307" bIns="201153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023067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070" indent="-419070" algn="l" defTabSz="402306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8139" indent="-419070" algn="l" defTabSz="402306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09" indent="-419070" algn="l" defTabSz="402306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78" indent="-419070" algn="l" defTabSz="402306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2095348" indent="-419070" algn="l" defTabSz="4023067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11063435" indent="-1005767" algn="l" defTabSz="4023067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74969" indent="-1005767" algn="l" defTabSz="4023067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6503" indent="-1005767" algn="l" defTabSz="4023067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98036" indent="-1005767" algn="l" defTabSz="4023067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067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11534" algn="l" defTabSz="4023067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067" algn="l" defTabSz="4023067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601" algn="l" defTabSz="4023067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46135" algn="l" defTabSz="4023067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668" algn="l" defTabSz="4023067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069202" algn="l" defTabSz="4023067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080736" algn="l" defTabSz="4023067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092270" algn="l" defTabSz="4023067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9-17 at 10.41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4400"/>
            <a:ext cx="40233600" cy="5071462"/>
          </a:xfrm>
          <a:prstGeom prst="rect">
            <a:avLst/>
          </a:prstGeom>
        </p:spPr>
      </p:pic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5105400" y="381000"/>
            <a:ext cx="32004000" cy="306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7628" tIns="419070" rIns="167628" bIns="41907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703763"/>
            <a:r>
              <a:rPr lang="en-US" sz="7200" dirty="0" smtClean="0">
                <a:solidFill>
                  <a:schemeClr val="bg1"/>
                </a:solidFill>
                <a:latin typeface="Calibri"/>
                <a:cs typeface="Calibri"/>
              </a:rPr>
              <a:t>Radiological Differences Between </a:t>
            </a:r>
          </a:p>
          <a:p>
            <a:pPr algn="ctr" defTabSz="4703763"/>
            <a:r>
              <a:rPr lang="en-US" sz="7200" dirty="0" err="1" smtClean="0">
                <a:solidFill>
                  <a:schemeClr val="bg1"/>
                </a:solidFill>
                <a:latin typeface="Calibri"/>
                <a:cs typeface="Calibri"/>
              </a:rPr>
              <a:t>Lipoma</a:t>
            </a:r>
            <a:r>
              <a:rPr lang="en-US" sz="7200" dirty="0" smtClean="0">
                <a:solidFill>
                  <a:schemeClr val="bg1"/>
                </a:solidFill>
                <a:latin typeface="Calibri"/>
                <a:cs typeface="Calibri"/>
              </a:rPr>
              <a:t> and Low-Grade </a:t>
            </a:r>
            <a:r>
              <a:rPr lang="en-US" sz="7200" dirty="0" err="1" smtClean="0">
                <a:solidFill>
                  <a:schemeClr val="bg1"/>
                </a:solidFill>
                <a:latin typeface="Calibri"/>
                <a:cs typeface="Calibri"/>
              </a:rPr>
              <a:t>Liposarcoma</a:t>
            </a:r>
            <a:r>
              <a:rPr lang="en-US" sz="72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7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4267200" y="2667000"/>
            <a:ext cx="33070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7628" tIns="167628" rIns="167628" bIns="167628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FFFFFF"/>
                </a:solidFill>
                <a:latin typeface="+mn-lt"/>
              </a:rPr>
              <a:t>Laura </a:t>
            </a:r>
            <a:r>
              <a:rPr lang="en-US" sz="4800" dirty="0" err="1" smtClean="0">
                <a:solidFill>
                  <a:srgbClr val="FFFFFF"/>
                </a:solidFill>
                <a:latin typeface="+mn-lt"/>
              </a:rPr>
              <a:t>Sonnylal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, B.S.</a:t>
            </a:r>
            <a:r>
              <a:rPr lang="en-US" sz="4800" baseline="30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, Tyler Hoskins</a:t>
            </a:r>
            <a:r>
              <a:rPr lang="en-US" sz="4800" dirty="0" smtClean="0">
                <a:solidFill>
                  <a:srgbClr val="FFFFFF"/>
                </a:solidFill>
                <a:latin typeface="+mn-lt"/>
              </a:rPr>
              <a:t>, B.S.</a:t>
            </a:r>
            <a:r>
              <a:rPr lang="en-US" sz="4800" baseline="30000" dirty="0">
                <a:solidFill>
                  <a:srgbClr val="FFFFFF"/>
                </a:solidFill>
                <a:latin typeface="+mn-lt"/>
              </a:rPr>
              <a:t>1</a:t>
            </a:r>
            <a:r>
              <a:rPr lang="en-US" sz="4800" dirty="0" smtClean="0">
                <a:solidFill>
                  <a:srgbClr val="FFFFFF"/>
                </a:solidFill>
                <a:latin typeface="+mn-lt"/>
              </a:rPr>
              <a:t>, James C. Wittig, M.D.</a:t>
            </a:r>
            <a:r>
              <a:rPr lang="en-US" sz="4800" baseline="30000" dirty="0">
                <a:solidFill>
                  <a:srgbClr val="FFFFFF"/>
                </a:solidFill>
                <a:latin typeface="+mn-lt"/>
              </a:rPr>
              <a:t>1</a:t>
            </a:r>
            <a:endParaRPr lang="en-US" sz="4800" baseline="30000" dirty="0" smtClean="0">
              <a:solidFill>
                <a:srgbClr val="FFFFFF"/>
              </a:solidFill>
              <a:latin typeface="+mn-lt"/>
            </a:endParaRPr>
          </a:p>
          <a:p>
            <a:pPr algn="ctr" eaLnBrk="1" hangingPunct="1"/>
            <a:r>
              <a:rPr lang="en-US" sz="48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800" baseline="30000" dirty="0">
                <a:solidFill>
                  <a:srgbClr val="FFFFFF"/>
                </a:solidFill>
              </a:rPr>
              <a:t>1</a:t>
            </a:r>
            <a:r>
              <a:rPr lang="en-US" sz="4800" dirty="0" smtClean="0">
                <a:solidFill>
                  <a:srgbClr val="FFFFFF"/>
                </a:solidFill>
                <a:latin typeface="+mn-lt"/>
              </a:rPr>
              <a:t>John Theurer Cancer Center, Hackensack University Medical Center</a:t>
            </a:r>
            <a:endParaRPr lang="en-US" sz="4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ext Box 189"/>
          <p:cNvSpPr txBox="1">
            <a:spLocks noChangeArrowheads="1"/>
          </p:cNvSpPr>
          <p:nvPr/>
        </p:nvSpPr>
        <p:spPr bwMode="auto">
          <a:xfrm>
            <a:off x="1752600" y="6629400"/>
            <a:ext cx="11704320" cy="575539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67628" tIns="167628" rIns="167628" bIns="16762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latin typeface="+mj-lt"/>
              </a:rPr>
              <a:t>Lipomas</a:t>
            </a:r>
            <a:r>
              <a:rPr lang="en-US" sz="3200" dirty="0">
                <a:latin typeface="+mj-lt"/>
              </a:rPr>
              <a:t>, benign tumors composed entirely of mature adipose tissue, are the most common types of soft tissue tumors.  The malignant type of </a:t>
            </a:r>
            <a:r>
              <a:rPr lang="en-US" sz="3200" dirty="0" smtClean="0">
                <a:latin typeface="+mj-lt"/>
              </a:rPr>
              <a:t>fatty tumors, </a:t>
            </a:r>
            <a:r>
              <a:rPr lang="en-US" sz="3200" dirty="0" err="1">
                <a:latin typeface="+mj-lt"/>
              </a:rPr>
              <a:t>liposarcoma</a:t>
            </a:r>
            <a:r>
              <a:rPr lang="en-US" sz="3200" dirty="0">
                <a:latin typeface="+mj-lt"/>
              </a:rPr>
              <a:t>, is the second most common type of soft </a:t>
            </a:r>
            <a:r>
              <a:rPr lang="en-US" sz="3200" dirty="0" smtClean="0">
                <a:latin typeface="+mj-lt"/>
              </a:rPr>
              <a:t>tissue tumor in </a:t>
            </a:r>
            <a:r>
              <a:rPr lang="en-US" sz="3200" dirty="0">
                <a:latin typeface="+mj-lt"/>
              </a:rPr>
              <a:t>adults. Misdiagnoses of </a:t>
            </a:r>
            <a:r>
              <a:rPr lang="en-US" sz="3200" dirty="0" err="1">
                <a:latin typeface="+mj-lt"/>
              </a:rPr>
              <a:t>lipomas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vs</a:t>
            </a:r>
            <a:r>
              <a:rPr lang="en-US" sz="3200" dirty="0" smtClean="0">
                <a:latin typeface="+mj-lt"/>
              </a:rPr>
              <a:t> low grade </a:t>
            </a:r>
            <a:r>
              <a:rPr lang="en-US" sz="3200" dirty="0" err="1">
                <a:latin typeface="+mj-lt"/>
              </a:rPr>
              <a:t>liposarcomas</a:t>
            </a:r>
            <a:r>
              <a:rPr lang="en-US" sz="3200" dirty="0">
                <a:latin typeface="+mj-lt"/>
              </a:rPr>
              <a:t> are relatively common due to apparent similarities between MRI </a:t>
            </a:r>
            <a:r>
              <a:rPr lang="en-US" sz="3200" dirty="0" smtClean="0">
                <a:latin typeface="+mj-lt"/>
              </a:rPr>
              <a:t>images. Low grade </a:t>
            </a:r>
            <a:r>
              <a:rPr lang="en-US" sz="3200" dirty="0" err="1" smtClean="0">
                <a:latin typeface="+mj-lt"/>
              </a:rPr>
              <a:t>liposarcomas</a:t>
            </a:r>
            <a:r>
              <a:rPr lang="en-US" sz="3200" dirty="0" smtClean="0">
                <a:latin typeface="+mj-lt"/>
              </a:rPr>
              <a:t> may dedifferentiate and then metastasize. </a:t>
            </a:r>
            <a:r>
              <a:rPr lang="en-US" sz="3200" dirty="0">
                <a:latin typeface="+mj-lt"/>
              </a:rPr>
              <a:t>D</a:t>
            </a:r>
            <a:r>
              <a:rPr lang="en-US" sz="3200" dirty="0" smtClean="0">
                <a:latin typeface="+mj-lt"/>
              </a:rPr>
              <a:t>etailed </a:t>
            </a:r>
            <a:r>
              <a:rPr lang="en-US" sz="3200" dirty="0">
                <a:latin typeface="+mj-lt"/>
              </a:rPr>
              <a:t>scrutiny of MRI scans </a:t>
            </a:r>
            <a:r>
              <a:rPr lang="en-US" sz="3200" dirty="0" smtClean="0">
                <a:latin typeface="+mj-lt"/>
              </a:rPr>
              <a:t>may help differentiate </a:t>
            </a:r>
            <a:r>
              <a:rPr lang="en-US" sz="3200" dirty="0" err="1" smtClean="0">
                <a:latin typeface="+mj-lt"/>
              </a:rPr>
              <a:t>lipomas</a:t>
            </a:r>
            <a:r>
              <a:rPr lang="en-US" sz="3200" dirty="0" smtClean="0">
                <a:latin typeface="+mj-lt"/>
              </a:rPr>
              <a:t> from low grade </a:t>
            </a:r>
            <a:r>
              <a:rPr lang="en-US" sz="3200" dirty="0" err="1" smtClean="0">
                <a:latin typeface="+mj-lt"/>
              </a:rPr>
              <a:t>liposarcomas</a:t>
            </a:r>
            <a:r>
              <a:rPr lang="en-US" sz="3200" dirty="0" smtClean="0">
                <a:latin typeface="+mj-lt"/>
              </a:rPr>
              <a:t>. </a:t>
            </a:r>
            <a:r>
              <a:rPr lang="en-US" sz="3200" dirty="0">
                <a:latin typeface="+mj-lt"/>
              </a:rPr>
              <a:t>S</a:t>
            </a:r>
            <a:r>
              <a:rPr lang="en-US" sz="3200" dirty="0" smtClean="0">
                <a:latin typeface="+mj-lt"/>
              </a:rPr>
              <a:t>tranding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smtClean="0">
                <a:latin typeface="+mj-lt"/>
              </a:rPr>
              <a:t>nodularity</a:t>
            </a:r>
            <a:r>
              <a:rPr lang="en-US" sz="3200" dirty="0">
                <a:latin typeface="+mj-lt"/>
              </a:rPr>
              <a:t>, size, margin of mass, and homogeneity of contents are potential </a:t>
            </a:r>
            <a:r>
              <a:rPr lang="en-US" sz="3200" dirty="0" smtClean="0">
                <a:latin typeface="+mj-lt"/>
              </a:rPr>
              <a:t>indicators </a:t>
            </a:r>
            <a:r>
              <a:rPr lang="en-US" sz="3200" dirty="0">
                <a:latin typeface="+mj-lt"/>
              </a:rPr>
              <a:t>of </a:t>
            </a:r>
            <a:r>
              <a:rPr lang="en-US" sz="3200" dirty="0" smtClean="0">
                <a:latin typeface="+mj-lt"/>
              </a:rPr>
              <a:t>a low grade </a:t>
            </a:r>
            <a:r>
              <a:rPr lang="en-US" sz="3200" dirty="0" err="1" smtClean="0">
                <a:latin typeface="+mj-lt"/>
              </a:rPr>
              <a:t>liposarcoma</a:t>
            </a:r>
            <a:r>
              <a:rPr lang="en-US" sz="3200" dirty="0" smtClean="0">
                <a:latin typeface="+mj-lt"/>
              </a:rPr>
              <a:t> as opposed to a </a:t>
            </a:r>
            <a:r>
              <a:rPr lang="en-US" sz="3200" dirty="0" err="1" smtClean="0">
                <a:latin typeface="+mj-lt"/>
              </a:rPr>
              <a:t>lipoma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52600" y="5791200"/>
            <a:ext cx="117348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Background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5" name="Text Box 194"/>
          <p:cNvSpPr txBox="1">
            <a:spLocks noChangeArrowheads="1"/>
          </p:cNvSpPr>
          <p:nvPr/>
        </p:nvSpPr>
        <p:spPr bwMode="auto">
          <a:xfrm>
            <a:off x="24536400" y="16992600"/>
            <a:ext cx="14020800" cy="67402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67628" tIns="167628" rIns="167628" bIns="16762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latin typeface="+mj-lt"/>
              </a:rPr>
              <a:t>There were 13 patients definitively </a:t>
            </a:r>
            <a:r>
              <a:rPr lang="en-US" sz="3200" dirty="0">
                <a:latin typeface="+mj-lt"/>
              </a:rPr>
              <a:t>diagnosed </a:t>
            </a:r>
            <a:r>
              <a:rPr lang="en-US" sz="3200" dirty="0" smtClean="0">
                <a:latin typeface="+mj-lt"/>
              </a:rPr>
              <a:t>pathologically with a low grade </a:t>
            </a:r>
            <a:r>
              <a:rPr lang="en-US" sz="3200" dirty="0" err="1" smtClean="0">
                <a:latin typeface="+mj-lt"/>
              </a:rPr>
              <a:t>liposarcoma</a:t>
            </a:r>
            <a:r>
              <a:rPr lang="en-US" sz="3200" dirty="0" smtClean="0">
                <a:latin typeface="+mj-lt"/>
              </a:rPr>
              <a:t> (17%), </a:t>
            </a:r>
            <a:r>
              <a:rPr lang="en-US" sz="3200" dirty="0">
                <a:latin typeface="+mj-lt"/>
              </a:rPr>
              <a:t>while </a:t>
            </a:r>
            <a:r>
              <a:rPr lang="en-US" sz="3200" dirty="0" smtClean="0">
                <a:latin typeface="+mj-lt"/>
              </a:rPr>
              <a:t>65 patients </a:t>
            </a:r>
            <a:r>
              <a:rPr lang="en-US" sz="3200" dirty="0">
                <a:latin typeface="+mj-lt"/>
              </a:rPr>
              <a:t>were diagnosed </a:t>
            </a:r>
            <a:r>
              <a:rPr lang="en-US" sz="3200" dirty="0" smtClean="0">
                <a:latin typeface="+mj-lt"/>
              </a:rPr>
              <a:t>with a </a:t>
            </a:r>
            <a:r>
              <a:rPr lang="en-US" sz="3200" dirty="0" err="1" smtClean="0">
                <a:latin typeface="+mj-lt"/>
              </a:rPr>
              <a:t>lipoma</a:t>
            </a:r>
            <a:r>
              <a:rPr lang="en-US" sz="3200" dirty="0" smtClean="0">
                <a:latin typeface="+mj-lt"/>
              </a:rPr>
              <a:t> (83%). The average size of a </a:t>
            </a:r>
            <a:r>
              <a:rPr lang="en-US" sz="3200" dirty="0" err="1" smtClean="0">
                <a:latin typeface="+mj-lt"/>
              </a:rPr>
              <a:t>lipoma</a:t>
            </a:r>
            <a:r>
              <a:rPr lang="en-US" sz="3200" dirty="0" smtClean="0">
                <a:latin typeface="+mj-lt"/>
              </a:rPr>
              <a:t> was 6.3cm (3-10). The average size of a low grade </a:t>
            </a:r>
            <a:r>
              <a:rPr lang="en-US" sz="3200" dirty="0" err="1" smtClean="0">
                <a:latin typeface="+mj-lt"/>
              </a:rPr>
              <a:t>liposarcoma</a:t>
            </a:r>
            <a:r>
              <a:rPr lang="en-US" sz="3200" dirty="0" smtClean="0">
                <a:latin typeface="+mj-lt"/>
              </a:rPr>
              <a:t> was 20.5cm (11-47). The presence of thick </a:t>
            </a:r>
            <a:r>
              <a:rPr lang="en-US" sz="3200" dirty="0" err="1" smtClean="0">
                <a:latin typeface="+mj-lt"/>
              </a:rPr>
              <a:t>septae</a:t>
            </a:r>
            <a:r>
              <a:rPr lang="en-US" sz="3200" dirty="0" smtClean="0">
                <a:latin typeface="+mj-lt"/>
              </a:rPr>
              <a:t> was found in 38% of low grade </a:t>
            </a:r>
            <a:r>
              <a:rPr lang="en-US" sz="3200" dirty="0" err="1" smtClean="0">
                <a:latin typeface="+mj-lt"/>
              </a:rPr>
              <a:t>liposarcoma</a:t>
            </a:r>
            <a:r>
              <a:rPr lang="en-US" sz="3200" dirty="0" smtClean="0">
                <a:latin typeface="+mj-lt"/>
              </a:rPr>
              <a:t> patients. MRI of low grade </a:t>
            </a:r>
            <a:r>
              <a:rPr lang="en-US" sz="3200" dirty="0" err="1" smtClean="0">
                <a:latin typeface="+mj-lt"/>
              </a:rPr>
              <a:t>liposarcomas</a:t>
            </a:r>
            <a:r>
              <a:rPr lang="en-US" sz="3200" dirty="0" smtClean="0">
                <a:latin typeface="+mj-lt"/>
              </a:rPr>
              <a:t> showed a </a:t>
            </a:r>
            <a:r>
              <a:rPr lang="en-US" sz="3200" dirty="0" err="1" smtClean="0">
                <a:latin typeface="+mj-lt"/>
              </a:rPr>
              <a:t>multilobular</a:t>
            </a:r>
            <a:r>
              <a:rPr lang="en-US" sz="3200" dirty="0" smtClean="0">
                <a:latin typeface="+mj-lt"/>
              </a:rPr>
              <a:t> mass in 75% of cases, while </a:t>
            </a:r>
            <a:r>
              <a:rPr lang="en-US" sz="3200" dirty="0" err="1" smtClean="0">
                <a:latin typeface="+mj-lt"/>
              </a:rPr>
              <a:t>lipomas</a:t>
            </a:r>
            <a:r>
              <a:rPr lang="en-US" sz="3200" dirty="0" smtClean="0">
                <a:latin typeface="+mj-lt"/>
              </a:rPr>
              <a:t> showed a single lobular mass in 88% of cases. Internal heterogeneity was seen in 16% of low grade </a:t>
            </a:r>
            <a:r>
              <a:rPr lang="en-US" sz="3200" dirty="0" err="1" smtClean="0">
                <a:latin typeface="+mj-lt"/>
              </a:rPr>
              <a:t>liposarcoma</a:t>
            </a:r>
            <a:r>
              <a:rPr lang="en-US" sz="3200" dirty="0" smtClean="0">
                <a:latin typeface="+mj-lt"/>
              </a:rPr>
              <a:t> cases</a:t>
            </a:r>
            <a:r>
              <a:rPr lang="en-US" sz="3200" dirty="0">
                <a:latin typeface="+mj-lt"/>
              </a:rPr>
              <a:t>. Three patients </a:t>
            </a:r>
            <a:r>
              <a:rPr lang="en-US" sz="3200" dirty="0" smtClean="0">
                <a:latin typeface="+mj-lt"/>
              </a:rPr>
              <a:t>(5%) who were diagnosed to have a </a:t>
            </a:r>
            <a:r>
              <a:rPr lang="en-US" sz="3200" dirty="0" err="1" smtClean="0">
                <a:latin typeface="+mj-lt"/>
              </a:rPr>
              <a:t>lipoma</a:t>
            </a:r>
            <a:r>
              <a:rPr lang="en-US" sz="3200" dirty="0" smtClean="0">
                <a:latin typeface="+mj-lt"/>
              </a:rPr>
              <a:t> according to the </a:t>
            </a:r>
            <a:r>
              <a:rPr lang="en-US" sz="3200" dirty="0" err="1" smtClean="0">
                <a:latin typeface="+mj-lt"/>
              </a:rPr>
              <a:t>preop</a:t>
            </a:r>
            <a:r>
              <a:rPr lang="en-US" sz="3200" dirty="0" smtClean="0">
                <a:latin typeface="+mj-lt"/>
              </a:rPr>
              <a:t> MRI were actually low grade </a:t>
            </a:r>
            <a:r>
              <a:rPr lang="en-US" sz="3200" dirty="0" err="1" smtClean="0">
                <a:latin typeface="+mj-lt"/>
              </a:rPr>
              <a:t>liposarcomas</a:t>
            </a:r>
            <a:r>
              <a:rPr lang="en-US" sz="3200" dirty="0" smtClean="0">
                <a:latin typeface="+mj-lt"/>
              </a:rPr>
              <a:t> histologically. </a:t>
            </a:r>
            <a:r>
              <a:rPr lang="en-US" sz="3200" dirty="0">
                <a:latin typeface="+mj-lt"/>
              </a:rPr>
              <a:t>Radiographic images showed features congruent with </a:t>
            </a:r>
            <a:r>
              <a:rPr lang="en-US" sz="3200" dirty="0" smtClean="0">
                <a:latin typeface="+mj-lt"/>
              </a:rPr>
              <a:t>a large </a:t>
            </a:r>
            <a:r>
              <a:rPr lang="en-US" sz="3200" dirty="0" err="1">
                <a:latin typeface="+mj-lt"/>
              </a:rPr>
              <a:t>lipoma</a:t>
            </a:r>
            <a:r>
              <a:rPr lang="en-US" sz="3200" dirty="0">
                <a:latin typeface="+mj-lt"/>
              </a:rPr>
              <a:t>, such as an average size of </a:t>
            </a:r>
            <a:r>
              <a:rPr lang="en-US" sz="3200" dirty="0" smtClean="0">
                <a:latin typeface="+mj-lt"/>
              </a:rPr>
              <a:t>10.5 </a:t>
            </a:r>
            <a:r>
              <a:rPr lang="en-US" sz="3200" dirty="0">
                <a:latin typeface="+mj-lt"/>
              </a:rPr>
              <a:t>cm </a:t>
            </a:r>
            <a:r>
              <a:rPr lang="en-US" sz="3200" dirty="0" smtClean="0">
                <a:latin typeface="+mj-lt"/>
              </a:rPr>
              <a:t>(</a:t>
            </a:r>
            <a:r>
              <a:rPr lang="en-US" sz="3200" dirty="0">
                <a:latin typeface="+mj-lt"/>
              </a:rPr>
              <a:t>9</a:t>
            </a:r>
            <a:r>
              <a:rPr lang="en-US" sz="3200" dirty="0" smtClean="0">
                <a:latin typeface="+mj-lt"/>
              </a:rPr>
              <a:t>-12)</a:t>
            </a:r>
            <a:r>
              <a:rPr lang="en-US" sz="3200" dirty="0">
                <a:latin typeface="+mj-lt"/>
              </a:rPr>
              <a:t>, thin </a:t>
            </a:r>
            <a:r>
              <a:rPr lang="en-US" sz="3200" dirty="0" err="1">
                <a:latin typeface="+mj-lt"/>
              </a:rPr>
              <a:t>septations</a:t>
            </a:r>
            <a:r>
              <a:rPr lang="en-US" sz="3200" dirty="0">
                <a:latin typeface="+mj-lt"/>
              </a:rPr>
              <a:t>, and extensive fatty proliferation. </a:t>
            </a:r>
            <a:r>
              <a:rPr lang="en-US" sz="3200" dirty="0" smtClean="0">
                <a:latin typeface="+mj-lt"/>
              </a:rPr>
              <a:t>All </a:t>
            </a:r>
            <a:r>
              <a:rPr lang="en-US" sz="3200" dirty="0">
                <a:latin typeface="+mj-lt"/>
              </a:rPr>
              <a:t>patients </a:t>
            </a:r>
            <a:r>
              <a:rPr lang="en-US" sz="3200" dirty="0" smtClean="0">
                <a:latin typeface="+mj-lt"/>
              </a:rPr>
              <a:t>who were thought to have a low </a:t>
            </a:r>
            <a:r>
              <a:rPr lang="en-US" sz="3200" dirty="0" err="1" smtClean="0">
                <a:latin typeface="+mj-lt"/>
              </a:rPr>
              <a:t>gradeliposarcoma</a:t>
            </a:r>
            <a:r>
              <a:rPr lang="en-US" sz="3200" dirty="0" smtClean="0">
                <a:latin typeface="+mj-lt"/>
              </a:rPr>
              <a:t> according to the </a:t>
            </a:r>
            <a:r>
              <a:rPr lang="en-US" sz="3200" dirty="0" err="1" smtClean="0">
                <a:latin typeface="+mj-lt"/>
              </a:rPr>
              <a:t>preoperativer</a:t>
            </a:r>
            <a:r>
              <a:rPr lang="en-US" sz="3200" dirty="0" smtClean="0">
                <a:latin typeface="+mj-lt"/>
              </a:rPr>
              <a:t> MRI proved to be low grade </a:t>
            </a:r>
            <a:r>
              <a:rPr lang="en-US" sz="3200" dirty="0" err="1" smtClean="0">
                <a:latin typeface="+mj-lt"/>
              </a:rPr>
              <a:t>liposarcomas</a:t>
            </a:r>
            <a:r>
              <a:rPr lang="en-US" sz="3200" dirty="0" smtClean="0">
                <a:latin typeface="+mj-lt"/>
              </a:rPr>
              <a:t> histologically. </a:t>
            </a:r>
            <a:endParaRPr lang="en-US" sz="3200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00200" y="12954000"/>
            <a:ext cx="11811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Purpose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1600200" y="18211800"/>
            <a:ext cx="11734800" cy="52629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67628" tIns="167628" rIns="167628" bIns="16762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latin typeface="+mj-lt"/>
              </a:rPr>
              <a:t>This study retrospectively reviewed 78 patients, </a:t>
            </a:r>
            <a:r>
              <a:rPr lang="en-US" sz="3200" dirty="0">
                <a:latin typeface="+mj-lt"/>
              </a:rPr>
              <a:t>from November 2013 to February 2017</a:t>
            </a:r>
            <a:r>
              <a:rPr lang="en-US" sz="3200" dirty="0" smtClean="0">
                <a:latin typeface="+mj-lt"/>
              </a:rPr>
              <a:t>, treated for a </a:t>
            </a:r>
            <a:r>
              <a:rPr lang="en-US" sz="3200" dirty="0" err="1" smtClean="0">
                <a:latin typeface="+mj-lt"/>
              </a:rPr>
              <a:t>lipomatous</a:t>
            </a:r>
            <a:r>
              <a:rPr lang="en-US" sz="3200" dirty="0" smtClean="0">
                <a:latin typeface="+mj-lt"/>
              </a:rPr>
              <a:t> mass. </a:t>
            </a:r>
            <a:r>
              <a:rPr lang="en-US" sz="3200" dirty="0">
                <a:latin typeface="+mj-lt"/>
              </a:rPr>
              <a:t>A</a:t>
            </a:r>
            <a:r>
              <a:rPr lang="en-US" sz="3200" dirty="0" smtClean="0">
                <a:latin typeface="+mj-lt"/>
              </a:rPr>
              <a:t>ge ranged from 28-83 (</a:t>
            </a:r>
            <a:r>
              <a:rPr lang="en-US" sz="3200" dirty="0" err="1" smtClean="0">
                <a:latin typeface="+mj-lt"/>
              </a:rPr>
              <a:t>avg</a:t>
            </a:r>
            <a:r>
              <a:rPr lang="en-US" sz="3200" dirty="0" smtClean="0">
                <a:latin typeface="+mj-lt"/>
              </a:rPr>
              <a:t>: 68 years). There were 42% females and 58% males. We reviewed </a:t>
            </a:r>
            <a:r>
              <a:rPr lang="en-US" sz="3200" dirty="0">
                <a:latin typeface="+mj-lt"/>
              </a:rPr>
              <a:t>all initial radiological diagnoses </a:t>
            </a:r>
            <a:r>
              <a:rPr lang="en-US" sz="3200" dirty="0" smtClean="0">
                <a:latin typeface="+mj-lt"/>
              </a:rPr>
              <a:t>prior </a:t>
            </a:r>
            <a:r>
              <a:rPr lang="en-US" sz="3200" dirty="0">
                <a:latin typeface="+mj-lt"/>
              </a:rPr>
              <a:t>to orthopedic oncologic </a:t>
            </a:r>
            <a:r>
              <a:rPr lang="en-US" sz="3200" dirty="0" smtClean="0">
                <a:latin typeface="+mj-lt"/>
              </a:rPr>
              <a:t>evaluation. </a:t>
            </a:r>
            <a:r>
              <a:rPr lang="en-US" sz="3200" dirty="0">
                <a:latin typeface="+mj-lt"/>
              </a:rPr>
              <a:t>The charts were </a:t>
            </a:r>
            <a:r>
              <a:rPr lang="en-US" sz="3200" dirty="0" smtClean="0">
                <a:latin typeface="+mj-lt"/>
              </a:rPr>
              <a:t>separated by a final diagnosis </a:t>
            </a:r>
            <a:r>
              <a:rPr lang="en-US" sz="3200" dirty="0">
                <a:latin typeface="+mj-lt"/>
              </a:rPr>
              <a:t>of either </a:t>
            </a:r>
            <a:r>
              <a:rPr lang="en-US" sz="3200" dirty="0" err="1">
                <a:latin typeface="+mj-lt"/>
              </a:rPr>
              <a:t>lipoma</a:t>
            </a:r>
            <a:r>
              <a:rPr lang="en-US" sz="3200" dirty="0">
                <a:latin typeface="+mj-lt"/>
              </a:rPr>
              <a:t> or </a:t>
            </a:r>
            <a:r>
              <a:rPr lang="en-US" sz="3200" dirty="0" smtClean="0">
                <a:latin typeface="+mj-lt"/>
              </a:rPr>
              <a:t>low grade </a:t>
            </a:r>
            <a:r>
              <a:rPr lang="en-US" sz="3200" dirty="0" err="1" smtClean="0">
                <a:latin typeface="+mj-lt"/>
              </a:rPr>
              <a:t>liposarcoma</a:t>
            </a:r>
            <a:r>
              <a:rPr lang="en-US" sz="3200" dirty="0">
                <a:latin typeface="+mj-lt"/>
              </a:rPr>
              <a:t>. Comparison </a:t>
            </a:r>
            <a:r>
              <a:rPr lang="en-US" sz="3200" dirty="0" smtClean="0">
                <a:latin typeface="+mj-lt"/>
              </a:rPr>
              <a:t>between radiologic </a:t>
            </a:r>
            <a:r>
              <a:rPr lang="en-US" sz="3200" dirty="0">
                <a:latin typeface="+mj-lt"/>
              </a:rPr>
              <a:t>impressions and final clinical diagnoses was made to determine accuracy. </a:t>
            </a:r>
            <a:r>
              <a:rPr lang="en-US" sz="3200" dirty="0" smtClean="0">
                <a:latin typeface="+mj-lt"/>
              </a:rPr>
              <a:t>Radiological features of size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smtClean="0">
                <a:latin typeface="+mj-lt"/>
              </a:rPr>
              <a:t>nodularity</a:t>
            </a:r>
            <a:r>
              <a:rPr lang="en-US" sz="3200" dirty="0">
                <a:latin typeface="+mj-lt"/>
              </a:rPr>
              <a:t>, and </a:t>
            </a:r>
            <a:r>
              <a:rPr lang="en-US" sz="3200" dirty="0" smtClean="0">
                <a:latin typeface="+mj-lt"/>
              </a:rPr>
              <a:t>homogeneity were noted to determine a proper </a:t>
            </a:r>
            <a:r>
              <a:rPr lang="en-US" sz="3200" dirty="0">
                <a:latin typeface="+mj-lt"/>
              </a:rPr>
              <a:t>correlation </a:t>
            </a:r>
            <a:r>
              <a:rPr lang="en-US" sz="3200" dirty="0" smtClean="0">
                <a:latin typeface="+mj-lt"/>
              </a:rPr>
              <a:t>between the MRI and tumor type. </a:t>
            </a:r>
            <a:endParaRPr lang="en-US" sz="32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0200" y="17449800"/>
            <a:ext cx="117348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Patients &amp; Methods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14" name="Text Box 193"/>
          <p:cNvSpPr txBox="1">
            <a:spLocks noChangeArrowheads="1"/>
          </p:cNvSpPr>
          <p:nvPr/>
        </p:nvSpPr>
        <p:spPr bwMode="auto">
          <a:xfrm>
            <a:off x="24688800" y="25715203"/>
            <a:ext cx="14020800" cy="575539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67628" tIns="167628" rIns="167628" bIns="16762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latin typeface="+mj-lt"/>
              </a:rPr>
              <a:t>The </a:t>
            </a:r>
            <a:r>
              <a:rPr lang="en-US" sz="3200" dirty="0">
                <a:latin typeface="+mj-lt"/>
              </a:rPr>
              <a:t>most indicative step to definitively </a:t>
            </a:r>
            <a:r>
              <a:rPr lang="en-US" sz="3200" dirty="0" smtClean="0">
                <a:latin typeface="+mj-lt"/>
              </a:rPr>
              <a:t>differentiate low grade </a:t>
            </a:r>
            <a:r>
              <a:rPr lang="en-US" sz="3200" dirty="0" err="1">
                <a:latin typeface="+mj-lt"/>
              </a:rPr>
              <a:t>liposarcomas</a:t>
            </a:r>
            <a:r>
              <a:rPr lang="en-US" sz="3200" dirty="0">
                <a:latin typeface="+mj-lt"/>
              </a:rPr>
              <a:t> from </a:t>
            </a:r>
            <a:r>
              <a:rPr lang="en-US" sz="3200" dirty="0" err="1">
                <a:latin typeface="+mj-lt"/>
              </a:rPr>
              <a:t>lipomas</a:t>
            </a:r>
            <a:r>
              <a:rPr lang="en-US" sz="3200" dirty="0">
                <a:latin typeface="+mj-lt"/>
              </a:rPr>
              <a:t> is to focus on specific radiologic details such a size, </a:t>
            </a:r>
            <a:r>
              <a:rPr lang="en-US" sz="3200" dirty="0" smtClean="0">
                <a:latin typeface="+mj-lt"/>
              </a:rPr>
              <a:t>nodularity, stranding, </a:t>
            </a:r>
            <a:r>
              <a:rPr lang="en-US" sz="3200" dirty="0" err="1" smtClean="0">
                <a:latin typeface="+mj-lt"/>
              </a:rPr>
              <a:t>lobularity</a:t>
            </a:r>
            <a:r>
              <a:rPr lang="en-US" sz="3200" dirty="0" smtClean="0">
                <a:latin typeface="+mj-lt"/>
              </a:rPr>
              <a:t> and heterogeneity</a:t>
            </a:r>
            <a:r>
              <a:rPr lang="en-US" sz="3200" dirty="0">
                <a:latin typeface="+mj-lt"/>
              </a:rPr>
              <a:t>. In general, </a:t>
            </a:r>
            <a:r>
              <a:rPr lang="en-US" sz="3200" dirty="0" smtClean="0">
                <a:latin typeface="+mj-lt"/>
              </a:rPr>
              <a:t>low grade </a:t>
            </a:r>
            <a:r>
              <a:rPr lang="en-US" sz="3200" dirty="0" err="1" smtClean="0">
                <a:latin typeface="+mj-lt"/>
              </a:rPr>
              <a:t>liposarcomas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are larger </a:t>
            </a:r>
            <a:r>
              <a:rPr lang="en-US" sz="3200" dirty="0" smtClean="0">
                <a:latin typeface="+mj-lt"/>
              </a:rPr>
              <a:t>than 10 cm, </a:t>
            </a:r>
            <a:r>
              <a:rPr lang="en-US" sz="3200" dirty="0" err="1" smtClean="0">
                <a:latin typeface="+mj-lt"/>
              </a:rPr>
              <a:t>multilobular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>
                <a:latin typeface="+mj-lt"/>
              </a:rPr>
              <a:t>and heterogeneous in nature</a:t>
            </a:r>
            <a:r>
              <a:rPr lang="en-US" sz="3200" dirty="0" smtClean="0">
                <a:latin typeface="+mj-lt"/>
              </a:rPr>
              <a:t>. They usually demonstrate significant internal stranding and nodularity. There are a small percentage of low grade </a:t>
            </a:r>
            <a:r>
              <a:rPr lang="en-US" sz="3200" dirty="0" err="1" smtClean="0">
                <a:latin typeface="+mj-lt"/>
              </a:rPr>
              <a:t>liposarcomas</a:t>
            </a:r>
            <a:r>
              <a:rPr lang="en-US" sz="3200" dirty="0" smtClean="0">
                <a:latin typeface="+mj-lt"/>
              </a:rPr>
              <a:t> that do not demonstrate these characteristics and may be interpreted as a large </a:t>
            </a:r>
            <a:r>
              <a:rPr lang="en-US" sz="3200" dirty="0" err="1" smtClean="0">
                <a:latin typeface="+mj-lt"/>
              </a:rPr>
              <a:t>lipoma</a:t>
            </a:r>
            <a:r>
              <a:rPr lang="en-US" sz="3200" dirty="0" smtClean="0">
                <a:latin typeface="+mj-lt"/>
              </a:rPr>
              <a:t> based on MRI. While both low grade </a:t>
            </a:r>
            <a:r>
              <a:rPr lang="en-US" sz="3200" dirty="0" err="1" smtClean="0">
                <a:latin typeface="+mj-lt"/>
              </a:rPr>
              <a:t>liposarcomas</a:t>
            </a:r>
            <a:r>
              <a:rPr lang="en-US" sz="3200" dirty="0" smtClean="0">
                <a:latin typeface="+mj-lt"/>
              </a:rPr>
              <a:t> and benign </a:t>
            </a:r>
            <a:r>
              <a:rPr lang="en-US" sz="3200" dirty="0" err="1" smtClean="0">
                <a:latin typeface="+mj-lt"/>
              </a:rPr>
              <a:t>lipomas</a:t>
            </a:r>
            <a:r>
              <a:rPr lang="en-US" sz="3200" dirty="0" smtClean="0">
                <a:latin typeface="+mj-lt"/>
              </a:rPr>
              <a:t> may recur following removal, low grade </a:t>
            </a:r>
            <a:r>
              <a:rPr lang="en-US" sz="3200" dirty="0" err="1" smtClean="0">
                <a:latin typeface="+mj-lt"/>
              </a:rPr>
              <a:t>liposarcomas</a:t>
            </a:r>
            <a:r>
              <a:rPr lang="en-US" sz="3200" dirty="0" smtClean="0">
                <a:latin typeface="+mj-lt"/>
              </a:rPr>
              <a:t> have the potential to dedifferentiate and become more aggressive. One can not be entirely sure based on MRI alone that a large deep mass is purely a </a:t>
            </a:r>
            <a:r>
              <a:rPr lang="en-US" sz="3200" dirty="0" err="1" smtClean="0">
                <a:latin typeface="+mj-lt"/>
              </a:rPr>
              <a:t>lipoma</a:t>
            </a:r>
            <a:r>
              <a:rPr lang="en-US" sz="3200" dirty="0" smtClean="0">
                <a:latin typeface="+mj-lt"/>
              </a:rPr>
              <a:t> providing an argument in favor of excision when identified. </a:t>
            </a:r>
            <a:endParaRPr lang="en-US" sz="3200" dirty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688800" y="24841200"/>
            <a:ext cx="140208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1600200" y="13792200"/>
            <a:ext cx="11811000" cy="32931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67628" tIns="167628" rIns="167628" bIns="16762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latin typeface="+mn-lt"/>
              </a:rPr>
              <a:t>The purpose of this study is to </a:t>
            </a:r>
            <a:r>
              <a:rPr lang="en-US" sz="3200" dirty="0">
                <a:latin typeface="+mn-lt"/>
              </a:rPr>
              <a:t>retrospectively review radiological studies, specifically MR, of patients </a:t>
            </a:r>
            <a:r>
              <a:rPr lang="en-US" sz="3200" dirty="0" smtClean="0">
                <a:latin typeface="+mn-lt"/>
              </a:rPr>
              <a:t>diagnosed with </a:t>
            </a:r>
            <a:r>
              <a:rPr lang="en-US" sz="3200" dirty="0" err="1" smtClean="0">
                <a:latin typeface="+mn-lt"/>
              </a:rPr>
              <a:t>lipomatous</a:t>
            </a:r>
            <a:r>
              <a:rPr lang="en-US" sz="3200" dirty="0" smtClean="0">
                <a:latin typeface="+mn-lt"/>
              </a:rPr>
              <a:t> masses in an effort to differentiate between </a:t>
            </a:r>
            <a:r>
              <a:rPr lang="en-US" sz="3200" dirty="0" err="1" smtClean="0">
                <a:latin typeface="+mn-lt"/>
              </a:rPr>
              <a:t>lipomas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 smtClean="0">
                <a:latin typeface="+mn-lt"/>
              </a:rPr>
              <a:t>low grade </a:t>
            </a:r>
            <a:r>
              <a:rPr lang="en-US" sz="3200" dirty="0" err="1" smtClean="0">
                <a:latin typeface="+mn-lt"/>
              </a:rPr>
              <a:t>liposarcomas</a:t>
            </a:r>
            <a:r>
              <a:rPr lang="en-US" sz="3200" dirty="0" smtClean="0">
                <a:latin typeface="+mn-lt"/>
              </a:rPr>
              <a:t>. In addition, this study aims to educate </a:t>
            </a:r>
            <a:r>
              <a:rPr lang="en-US" sz="3200" dirty="0">
                <a:latin typeface="+mn-lt"/>
              </a:rPr>
              <a:t>future patients and physicians about diagnosis, treatment, and management, as well as benefits.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536400" y="16154400"/>
            <a:ext cx="140208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4" tIns="41907" rIns="83814" bIns="41907" rtlCol="0" anchor="ctr"/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395400" y="5029200"/>
            <a:ext cx="838200" cy="30175200"/>
          </a:xfrm>
          <a:prstGeom prst="rect">
            <a:avLst/>
          </a:prstGeom>
          <a:solidFill>
            <a:srgbClr val="3C9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5029200"/>
            <a:ext cx="838200" cy="30175200"/>
          </a:xfrm>
          <a:prstGeom prst="rect">
            <a:avLst/>
          </a:prstGeom>
          <a:solidFill>
            <a:srgbClr val="3C97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*Official HUMC-logo-600x126%20%281%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05000"/>
            <a:ext cx="9797143" cy="2057400"/>
          </a:xfrm>
          <a:prstGeom prst="rect">
            <a:avLst/>
          </a:prstGeom>
        </p:spPr>
      </p:pic>
      <p:pic>
        <p:nvPicPr>
          <p:cNvPr id="42" name="Picture 41" descr="JTCC%20Log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 b="24673"/>
          <a:stretch/>
        </p:blipFill>
        <p:spPr>
          <a:xfrm>
            <a:off x="32211915" y="1524000"/>
            <a:ext cx="7488285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91800" y="36499800"/>
            <a:ext cx="21216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/>
              <a:t>Keiji</a:t>
            </a:r>
            <a:r>
              <a:rPr lang="en-US" sz="2400" dirty="0" smtClean="0"/>
              <a:t> </a:t>
            </a:r>
            <a:r>
              <a:rPr lang="en-US" sz="2400" dirty="0"/>
              <a:t>M, </a:t>
            </a:r>
            <a:r>
              <a:rPr lang="en-US" sz="2400" dirty="0" err="1"/>
              <a:t>Sinsuke</a:t>
            </a:r>
            <a:r>
              <a:rPr lang="en-US" sz="2400" dirty="0"/>
              <a:t> H, </a:t>
            </a:r>
            <a:r>
              <a:rPr lang="en-US" sz="2400" dirty="0" err="1"/>
              <a:t>Michihito</a:t>
            </a:r>
            <a:r>
              <a:rPr lang="en-US" sz="2400" dirty="0"/>
              <a:t> I, Tokuhiro C, Hidetoshi O. MRI Findings in intramuscular </a:t>
            </a:r>
            <a:r>
              <a:rPr lang="en-US" sz="2400" dirty="0" err="1"/>
              <a:t>lipomas</a:t>
            </a:r>
            <a:r>
              <a:rPr lang="en-US" sz="2400" dirty="0"/>
              <a:t>. Skeletal Radiology. (1999) 28:145-152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Jones </a:t>
            </a:r>
            <a:r>
              <a:rPr lang="en-US" sz="2400" dirty="0"/>
              <a:t>A.P, Lewis C.J, </a:t>
            </a:r>
            <a:r>
              <a:rPr lang="en-US" sz="2400" dirty="0" err="1"/>
              <a:t>Dildey</a:t>
            </a:r>
            <a:r>
              <a:rPr lang="en-US" sz="2400" dirty="0"/>
              <a:t> P, et al. </a:t>
            </a:r>
            <a:r>
              <a:rPr lang="en-US" sz="2400" dirty="0" err="1"/>
              <a:t>Lipoma</a:t>
            </a:r>
            <a:r>
              <a:rPr lang="en-US" sz="2400" dirty="0"/>
              <a:t> or </a:t>
            </a:r>
            <a:r>
              <a:rPr lang="en-US" sz="2400" dirty="0" err="1"/>
              <a:t>liposarcoma</a:t>
            </a:r>
            <a:r>
              <a:rPr lang="en-US" sz="2400" dirty="0"/>
              <a:t>? A cautionary case report. Journal of Plastic, Reconstructive &amp; Aesthetic Surgery (Jan 2012) 65: e11-e14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76400" y="36499800"/>
            <a:ext cx="6532786" cy="3039287"/>
          </a:xfrm>
          <a:prstGeom prst="rect">
            <a:avLst/>
          </a:prstGeom>
          <a:noFill/>
        </p:spPr>
        <p:txBody>
          <a:bodyPr wrap="none" lIns="83814" tIns="41907" rIns="83814" bIns="41907" rtlCol="0">
            <a:spAutoFit/>
          </a:bodyPr>
          <a:lstStyle/>
          <a:p>
            <a:r>
              <a:rPr lang="en-US" sz="3200" dirty="0" smtClean="0"/>
              <a:t>James C. Wittig, M.D.</a:t>
            </a:r>
          </a:p>
          <a:p>
            <a:r>
              <a:rPr lang="en-US" sz="3200" dirty="0" smtClean="0"/>
              <a:t>Hackensack University Medical Center</a:t>
            </a:r>
          </a:p>
          <a:p>
            <a:r>
              <a:rPr lang="en-US" sz="3200" dirty="0" smtClean="0"/>
              <a:t>20 Prospect Avenue, Suite 501</a:t>
            </a:r>
          </a:p>
          <a:p>
            <a:r>
              <a:rPr lang="en-US" sz="3200" dirty="0" smtClean="0"/>
              <a:t>Hackensack, NJ 07601</a:t>
            </a:r>
          </a:p>
          <a:p>
            <a:r>
              <a:rPr lang="en-US" sz="3200" dirty="0" smtClean="0"/>
              <a:t>Email: DrJamesWittig@gmail.com</a:t>
            </a:r>
          </a:p>
          <a:p>
            <a:r>
              <a:rPr lang="en-US" sz="3200" dirty="0" smtClean="0"/>
              <a:t>Phone: (551) 996-2533</a:t>
            </a:r>
            <a:endParaRPr lang="en-US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1676400" y="35509200"/>
            <a:ext cx="2418782" cy="931024"/>
          </a:xfrm>
          <a:prstGeom prst="rect">
            <a:avLst/>
          </a:prstGeom>
          <a:noFill/>
        </p:spPr>
        <p:txBody>
          <a:bodyPr wrap="none" lIns="83814" tIns="41907" rIns="83814" bIns="41907" rtlCol="0">
            <a:spAutoFit/>
          </a:bodyPr>
          <a:lstStyle/>
          <a:p>
            <a:r>
              <a:rPr lang="en-US" sz="5400" b="1" dirty="0"/>
              <a:t>Contact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591800" y="35509200"/>
            <a:ext cx="3382310" cy="931024"/>
          </a:xfrm>
          <a:prstGeom prst="rect">
            <a:avLst/>
          </a:prstGeom>
          <a:noFill/>
        </p:spPr>
        <p:txBody>
          <a:bodyPr wrap="none" lIns="83814" tIns="41907" rIns="83814" bIns="41907" rtlCol="0">
            <a:spAutoFit/>
          </a:bodyPr>
          <a:lstStyle/>
          <a:p>
            <a:r>
              <a:rPr lang="en-US" sz="5400" b="1" dirty="0"/>
              <a:t>References</a:t>
            </a:r>
          </a:p>
        </p:txBody>
      </p:sp>
      <p:sp>
        <p:nvSpPr>
          <p:cNvPr id="52" name="Text Box 180"/>
          <p:cNvSpPr txBox="1">
            <a:spLocks noChangeArrowheads="1"/>
          </p:cNvSpPr>
          <p:nvPr/>
        </p:nvSpPr>
        <p:spPr bwMode="auto">
          <a:xfrm>
            <a:off x="1524000" y="30937200"/>
            <a:ext cx="11811000" cy="174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14" tIns="41907" rIns="83814" bIns="41907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+mn-lt"/>
              </a:rPr>
              <a:t>Figure </a:t>
            </a:r>
            <a:r>
              <a:rPr lang="en-US" sz="3600" b="1" dirty="0" smtClean="0">
                <a:latin typeface="+mn-lt"/>
              </a:rPr>
              <a:t>1. </a:t>
            </a:r>
            <a:r>
              <a:rPr lang="en-US" sz="3600" dirty="0" smtClean="0">
                <a:latin typeface="+mn-lt"/>
              </a:rPr>
              <a:t>MRI sagittal (A) and axial (B) view of well encapsulated </a:t>
            </a:r>
            <a:r>
              <a:rPr lang="en-US" sz="3600" dirty="0" err="1" smtClean="0">
                <a:latin typeface="+mn-lt"/>
              </a:rPr>
              <a:t>lipoma</a:t>
            </a:r>
            <a:r>
              <a:rPr lang="en-US" sz="3600" dirty="0" smtClean="0">
                <a:latin typeface="+mn-lt"/>
              </a:rPr>
              <a:t> left shoulder measuring 10x5x10cm located </a:t>
            </a:r>
            <a:r>
              <a:rPr lang="en-US" sz="3600" dirty="0">
                <a:latin typeface="+mn-lt"/>
              </a:rPr>
              <a:t>deep to the deltoid. </a:t>
            </a:r>
          </a:p>
        </p:txBody>
      </p:sp>
      <p:pic>
        <p:nvPicPr>
          <p:cNvPr id="17" name="Picture 16" descr="Screen Shot 2017-09-22 at 3.37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12600"/>
            <a:ext cx="6115210" cy="5943600"/>
          </a:xfrm>
          <a:prstGeom prst="rect">
            <a:avLst/>
          </a:prstGeom>
        </p:spPr>
      </p:pic>
      <p:pic>
        <p:nvPicPr>
          <p:cNvPr id="18" name="Picture 17" descr="Screen Shot 2017-09-22 at 3.38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4612600"/>
            <a:ext cx="5538068" cy="5932117"/>
          </a:xfrm>
          <a:prstGeom prst="rect">
            <a:avLst/>
          </a:prstGeom>
        </p:spPr>
      </p:pic>
      <p:pic>
        <p:nvPicPr>
          <p:cNvPr id="7" name="Picture 6" descr="saggital T1 right 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0" y="6019800"/>
            <a:ext cx="4820873" cy="7587531"/>
          </a:xfrm>
          <a:prstGeom prst="rect">
            <a:avLst/>
          </a:prstGeom>
        </p:spPr>
      </p:pic>
      <p:sp>
        <p:nvSpPr>
          <p:cNvPr id="47" name="Text Box 180"/>
          <p:cNvSpPr txBox="1">
            <a:spLocks noChangeArrowheads="1"/>
          </p:cNvSpPr>
          <p:nvPr/>
        </p:nvSpPr>
        <p:spPr bwMode="auto">
          <a:xfrm>
            <a:off x="24917400" y="13716000"/>
            <a:ext cx="11811000" cy="11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14" tIns="41907" rIns="83814" bIns="41907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+mn-lt"/>
              </a:rPr>
              <a:t>Figure </a:t>
            </a:r>
            <a:r>
              <a:rPr lang="en-US" sz="3600" b="1" dirty="0" smtClean="0">
                <a:latin typeface="+mn-lt"/>
              </a:rPr>
              <a:t>5. </a:t>
            </a:r>
            <a:r>
              <a:rPr lang="en-US" sz="3600" dirty="0" smtClean="0">
                <a:latin typeface="+mn-lt"/>
              </a:rPr>
              <a:t>MRI T1 sagittal (A) and coronal (B) view of low grade </a:t>
            </a:r>
            <a:r>
              <a:rPr lang="en-US" sz="3600" dirty="0" err="1" smtClean="0">
                <a:latin typeface="+mn-lt"/>
              </a:rPr>
              <a:t>liposarcoma</a:t>
            </a:r>
            <a:r>
              <a:rPr lang="en-US" sz="3600" dirty="0" smtClean="0">
                <a:latin typeface="+mn-lt"/>
              </a:rPr>
              <a:t> right lower extremity</a:t>
            </a:r>
            <a:endParaRPr lang="en-US" sz="3600" dirty="0">
              <a:latin typeface="+mn-lt"/>
            </a:endParaRPr>
          </a:p>
        </p:txBody>
      </p:sp>
      <p:pic>
        <p:nvPicPr>
          <p:cNvPr id="16" name="Picture 15" descr="coronal T1 righ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0" y="6019800"/>
            <a:ext cx="8123179" cy="7442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00200" y="29184600"/>
            <a:ext cx="20574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01000" y="29171950"/>
            <a:ext cx="2743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841200" y="12268200"/>
            <a:ext cx="14478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099000" y="12268200"/>
            <a:ext cx="2667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axial t2 mri left upper ex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5791200"/>
            <a:ext cx="8917481" cy="9372600"/>
          </a:xfrm>
          <a:prstGeom prst="rect">
            <a:avLst/>
          </a:prstGeom>
        </p:spPr>
      </p:pic>
      <p:sp>
        <p:nvSpPr>
          <p:cNvPr id="58" name="Text Box 180"/>
          <p:cNvSpPr txBox="1">
            <a:spLocks noChangeArrowheads="1"/>
          </p:cNvSpPr>
          <p:nvPr/>
        </p:nvSpPr>
        <p:spPr bwMode="auto">
          <a:xfrm>
            <a:off x="14173200" y="15011400"/>
            <a:ext cx="10058400" cy="11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14" tIns="41907" rIns="83814" bIns="41907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+mn-lt"/>
              </a:rPr>
              <a:t>Figure 2</a:t>
            </a:r>
            <a:r>
              <a:rPr lang="en-US" sz="3600" b="1" dirty="0" smtClean="0">
                <a:latin typeface="+mn-lt"/>
              </a:rPr>
              <a:t>. </a:t>
            </a:r>
            <a:r>
              <a:rPr lang="en-US" sz="3600" dirty="0" smtClean="0">
                <a:latin typeface="+mn-lt"/>
              </a:rPr>
              <a:t>MRI T1 axial view of a low grade </a:t>
            </a:r>
            <a:r>
              <a:rPr lang="en-US" sz="3600" dirty="0" err="1" smtClean="0">
                <a:latin typeface="+mn-lt"/>
              </a:rPr>
              <a:t>liposarcoma</a:t>
            </a:r>
            <a:r>
              <a:rPr lang="en-US" sz="3600" dirty="0" smtClean="0">
                <a:latin typeface="+mn-lt"/>
              </a:rPr>
              <a:t> left upper extremity</a:t>
            </a:r>
            <a:endParaRPr lang="en-US" sz="3600" dirty="0">
              <a:latin typeface="+mn-lt"/>
            </a:endParaRPr>
          </a:p>
        </p:txBody>
      </p:sp>
      <p:pic>
        <p:nvPicPr>
          <p:cNvPr id="21" name="Picture 20" descr="t1 sa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16306800"/>
            <a:ext cx="8915400" cy="7618976"/>
          </a:xfrm>
          <a:prstGeom prst="rect">
            <a:avLst/>
          </a:prstGeom>
        </p:spPr>
      </p:pic>
      <p:sp>
        <p:nvSpPr>
          <p:cNvPr id="59" name="Text Box 180"/>
          <p:cNvSpPr txBox="1">
            <a:spLocks noChangeArrowheads="1"/>
          </p:cNvSpPr>
          <p:nvPr/>
        </p:nvSpPr>
        <p:spPr bwMode="auto">
          <a:xfrm>
            <a:off x="14249400" y="23850600"/>
            <a:ext cx="9525000" cy="11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14" tIns="41907" rIns="83814" bIns="41907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+mn-lt"/>
              </a:rPr>
              <a:t>Figure 3</a:t>
            </a:r>
            <a:r>
              <a:rPr lang="en-US" sz="3600" b="1" dirty="0" smtClean="0">
                <a:latin typeface="+mn-lt"/>
              </a:rPr>
              <a:t>. </a:t>
            </a:r>
            <a:r>
              <a:rPr lang="en-US" sz="3600" dirty="0" smtClean="0">
                <a:latin typeface="+mn-lt"/>
              </a:rPr>
              <a:t>MRI T1 sagittal view of a low grade </a:t>
            </a:r>
            <a:r>
              <a:rPr lang="en-US" sz="3600" dirty="0" err="1" smtClean="0">
                <a:latin typeface="+mn-lt"/>
              </a:rPr>
              <a:t>liposarcoma</a:t>
            </a:r>
            <a:r>
              <a:rPr lang="en-US" sz="3600" dirty="0" smtClean="0">
                <a:latin typeface="+mn-lt"/>
              </a:rPr>
              <a:t> left upper extremity</a:t>
            </a:r>
            <a:endParaRPr lang="en-US" sz="3600" dirty="0">
              <a:latin typeface="+mn-lt"/>
            </a:endParaRPr>
          </a:p>
        </p:txBody>
      </p:sp>
      <p:pic>
        <p:nvPicPr>
          <p:cNvPr id="22" name="Picture 21" descr="mri axial t1 right femu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0" y="25450800"/>
            <a:ext cx="5826188" cy="5562600"/>
          </a:xfrm>
          <a:prstGeom prst="rect">
            <a:avLst/>
          </a:prstGeom>
        </p:spPr>
      </p:pic>
      <p:pic>
        <p:nvPicPr>
          <p:cNvPr id="25" name="Picture 24" descr="sag t1 mri right femu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25450800"/>
            <a:ext cx="4038600" cy="5562443"/>
          </a:xfrm>
          <a:prstGeom prst="rect">
            <a:avLst/>
          </a:prstGeom>
        </p:spPr>
      </p:pic>
      <p:sp>
        <p:nvSpPr>
          <p:cNvPr id="60" name="Text Box 180"/>
          <p:cNvSpPr txBox="1">
            <a:spLocks noChangeArrowheads="1"/>
          </p:cNvSpPr>
          <p:nvPr/>
        </p:nvSpPr>
        <p:spPr bwMode="auto">
          <a:xfrm>
            <a:off x="14097000" y="31165800"/>
            <a:ext cx="10287000" cy="11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14" tIns="41907" rIns="83814" bIns="41907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+mn-lt"/>
              </a:rPr>
              <a:t>Figure </a:t>
            </a:r>
            <a:r>
              <a:rPr lang="en-US" sz="3600" b="1" dirty="0" smtClean="0">
                <a:latin typeface="+mn-lt"/>
              </a:rPr>
              <a:t>4. </a:t>
            </a:r>
            <a:r>
              <a:rPr lang="en-US" sz="3600" dirty="0" smtClean="0">
                <a:latin typeface="+mn-lt"/>
              </a:rPr>
              <a:t>MRI T1 sagittal (A) and axial view of a low grade </a:t>
            </a:r>
            <a:r>
              <a:rPr lang="en-US" sz="3600" dirty="0" err="1" smtClean="0">
                <a:latin typeface="+mn-lt"/>
              </a:rPr>
              <a:t>liposarcoma</a:t>
            </a:r>
            <a:r>
              <a:rPr lang="en-US" sz="3600" dirty="0" smtClean="0">
                <a:latin typeface="+mn-lt"/>
              </a:rPr>
              <a:t> right femur </a:t>
            </a:r>
            <a:endParaRPr lang="en-US" sz="3600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097000" y="29794200"/>
            <a:ext cx="20574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440400" y="29781550"/>
            <a:ext cx="20574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1D4579"/>
      </a:dk2>
      <a:lt2>
        <a:srgbClr val="EEECE1"/>
      </a:lt2>
      <a:accent1>
        <a:srgbClr val="26449B"/>
      </a:accent1>
      <a:accent2>
        <a:srgbClr val="C0504D"/>
      </a:accent2>
      <a:accent3>
        <a:srgbClr val="020702"/>
      </a:accent3>
      <a:accent4>
        <a:srgbClr val="203F7E"/>
      </a:accent4>
      <a:accent5>
        <a:srgbClr val="1E379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25714</TotalTime>
  <Words>840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44x44</dc:title>
  <dc:creator>Jay Larson</dc:creator>
  <dc:description>Quality poster printing
www.genigraphics.com
1-800-790-4001</dc:description>
  <cp:lastModifiedBy>Hoskins, Tyler</cp:lastModifiedBy>
  <cp:revision>351</cp:revision>
  <cp:lastPrinted>2013-02-12T02:21:55Z</cp:lastPrinted>
  <dcterms:created xsi:type="dcterms:W3CDTF">2013-02-10T21:14:48Z</dcterms:created>
  <dcterms:modified xsi:type="dcterms:W3CDTF">2017-11-01T16:26:21Z</dcterms:modified>
</cp:coreProperties>
</file>